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BBB9"/>
    <a:srgbClr val="D3BFC1"/>
    <a:srgbClr val="F40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9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88C63-84F8-4488-AB20-5F5194EF19E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44E85-72B6-4E3E-9C3D-DC624E25F39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923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F0F2C-AE8B-4D76-BD25-BE71DF8C8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9702" y="1502065"/>
            <a:ext cx="7636475" cy="1262614"/>
          </a:xfrm>
          <a:prstGeom prst="rect">
            <a:avLst/>
          </a:prstGeom>
        </p:spPr>
        <p:txBody>
          <a:bodyPr anchor="b"/>
          <a:lstStyle>
            <a:lvl1pPr algn="r">
              <a:defRPr sz="6000" b="1"/>
            </a:lvl1pPr>
          </a:lstStyle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ECE768-B1F2-4F77-BA98-1A58745BEB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5886" y="3011981"/>
            <a:ext cx="6660291" cy="834038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6E357-334D-4C11-B2AE-C897B533E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4454" y="5997103"/>
            <a:ext cx="4631723" cy="365125"/>
          </a:xfrm>
          <a:prstGeom prst="rect">
            <a:avLst/>
          </a:prstGeom>
        </p:spPr>
        <p:txBody>
          <a:bodyPr/>
          <a:lstStyle>
            <a:lvl1pPr algn="r">
              <a:defRPr sz="20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GB"/>
              <a:t>Author - Date</a:t>
            </a:r>
            <a:endParaRPr lang="en-GB" dirty="0"/>
          </a:p>
        </p:txBody>
      </p:sp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2C9BCAB0-CA34-305D-5C7E-D17476DCC8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78"/>
          <a:stretch/>
        </p:blipFill>
        <p:spPr>
          <a:xfrm>
            <a:off x="549913" y="913657"/>
            <a:ext cx="3249789" cy="4544988"/>
          </a:xfrm>
          <a:prstGeom prst="rect">
            <a:avLst/>
          </a:prstGeom>
        </p:spPr>
      </p:pic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8DD96BAF-1179-D81E-47CF-1D6AEFE57E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9"/>
          <a:stretch/>
        </p:blipFill>
        <p:spPr>
          <a:xfrm>
            <a:off x="755823" y="5340176"/>
            <a:ext cx="3595816" cy="125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6835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83040-2761-4E65-878C-F82FD8E9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6729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EB7A9E-F15B-4802-838C-5073B2E02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1812241-B1F4-4AB6-B3F7-ABF3D5FB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893523" y="3818731"/>
            <a:ext cx="4351338" cy="365125"/>
          </a:xfrm>
          <a:prstGeom prst="rect">
            <a:avLst/>
          </a:prstGeom>
        </p:spPr>
        <p:txBody>
          <a:bodyPr/>
          <a:lstStyle>
            <a:lvl1pPr algn="l">
              <a:defRPr sz="1050" i="1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61C9ADC-E6F8-4CB0-81F7-ED91C314C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6172" y="6356350"/>
            <a:ext cx="88762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CF751E4-A28D-470F-B393-A8907EC3218F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10" name="Picture 9" descr="A picture containing text, device, clipart&#10;&#10;Description automatically generated">
            <a:extLst>
              <a:ext uri="{FF2B5EF4-FFF2-40B4-BE49-F238E27FC236}">
                <a16:creationId xmlns:a16="http://schemas.microsoft.com/office/drawing/2014/main" id="{2EF23411-5DAC-4980-9118-DC71F2AFD4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/>
          <a:stretch/>
        </p:blipFill>
        <p:spPr>
          <a:xfrm>
            <a:off x="133491" y="163091"/>
            <a:ext cx="297310" cy="5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56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ACBDAF-4C74-4355-9A32-6FA213BB9F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1FF2D4-E1C3-4D10-AC1A-3EF0617787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9A70BC4-BF5F-4069-8182-8ABAF233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893523" y="3818731"/>
            <a:ext cx="4351338" cy="365125"/>
          </a:xfrm>
          <a:prstGeom prst="rect">
            <a:avLst/>
          </a:prstGeom>
        </p:spPr>
        <p:txBody>
          <a:bodyPr/>
          <a:lstStyle>
            <a:lvl1pPr algn="l">
              <a:defRPr sz="1050" i="1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510FB0-79A1-44B8-9F8F-96C777C82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6172" y="6356350"/>
            <a:ext cx="88762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CF751E4-A28D-470F-B393-A8907EC3218F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10" name="Picture 9" descr="A picture containing text, device, clipart&#10;&#10;Description automatically generated">
            <a:extLst>
              <a:ext uri="{FF2B5EF4-FFF2-40B4-BE49-F238E27FC236}">
                <a16:creationId xmlns:a16="http://schemas.microsoft.com/office/drawing/2014/main" id="{0BFF75E4-03CE-4F12-9C18-A40778DD9D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/>
          <a:stretch/>
        </p:blipFill>
        <p:spPr>
          <a:xfrm>
            <a:off x="133491" y="163091"/>
            <a:ext cx="297310" cy="5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280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8508C-A1C8-4881-843C-6D6B6501C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9708C-2DC1-4A88-A768-314F5C34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893523" y="3818731"/>
            <a:ext cx="4351338" cy="365125"/>
          </a:xfrm>
          <a:prstGeom prst="rect">
            <a:avLst/>
          </a:prstGeom>
        </p:spPr>
        <p:txBody>
          <a:bodyPr/>
          <a:lstStyle>
            <a:lvl1pPr algn="l">
              <a:defRPr sz="1050" i="1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D44D5-4939-484D-BE79-3C8DFD0F1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6172" y="6356350"/>
            <a:ext cx="88762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CF751E4-A28D-470F-B393-A8907EC3218F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8" name="Picture 7" descr="A picture containing text, device, clipart&#10;&#10;Description automatically generated">
            <a:extLst>
              <a:ext uri="{FF2B5EF4-FFF2-40B4-BE49-F238E27FC236}">
                <a16:creationId xmlns:a16="http://schemas.microsoft.com/office/drawing/2014/main" id="{FC997DA6-FB75-4EB0-8E11-E69EA7371F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/>
          <a:stretch/>
        </p:blipFill>
        <p:spPr>
          <a:xfrm>
            <a:off x="133491" y="163091"/>
            <a:ext cx="297310" cy="51794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4CBBD13-C4C4-40DD-85E5-255CCA0E0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448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0D41F-381F-42A5-B715-3B054E2EA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372CA-865F-4CBD-8A69-3ADC4F63B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A5BC085-EA77-4854-AFB0-94994E92F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893523" y="3818731"/>
            <a:ext cx="4351338" cy="365125"/>
          </a:xfrm>
          <a:prstGeom prst="rect">
            <a:avLst/>
          </a:prstGeom>
        </p:spPr>
        <p:txBody>
          <a:bodyPr/>
          <a:lstStyle>
            <a:lvl1pPr algn="l">
              <a:defRPr sz="1050" i="1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fr-CH"/>
              <a:t>APaRSa | Assemblée Générale | Janvier 2022</a:t>
            </a:r>
            <a:endParaRPr lang="en-GB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E1B7E5F-1933-4FFF-BE64-7E52E2C6D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6172" y="6356350"/>
            <a:ext cx="88762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CF751E4-A28D-470F-B393-A8907EC3218F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12" name="Picture 11" descr="A picture containing text, device, clipart&#10;&#10;Description automatically generated">
            <a:extLst>
              <a:ext uri="{FF2B5EF4-FFF2-40B4-BE49-F238E27FC236}">
                <a16:creationId xmlns:a16="http://schemas.microsoft.com/office/drawing/2014/main" id="{E9513B54-F291-4460-B658-883BB3E20E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/>
          <a:stretch/>
        </p:blipFill>
        <p:spPr>
          <a:xfrm>
            <a:off x="133491" y="163091"/>
            <a:ext cx="297310" cy="517946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42D53092-BFA6-4FA2-8C3F-A2CC071E87C4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6"/>
            <a:ext cx="10515600" cy="994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149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76EF-7B69-4686-BE16-E4B731180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D6CBA4-B42A-4317-ADA5-2AEB046B5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294D857-CDDC-4196-881E-377C89ED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893523" y="3818731"/>
            <a:ext cx="4351338" cy="365125"/>
          </a:xfrm>
          <a:prstGeom prst="rect">
            <a:avLst/>
          </a:prstGeom>
        </p:spPr>
        <p:txBody>
          <a:bodyPr/>
          <a:lstStyle>
            <a:lvl1pPr algn="l">
              <a:defRPr sz="1050" i="1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0BCDC76-9449-4218-9FA3-EAFCC5253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6172" y="6356350"/>
            <a:ext cx="88762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CF751E4-A28D-470F-B393-A8907EC3218F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11" name="Picture 10" descr="A picture containing text, device, clipart&#10;&#10;Description automatically generated">
            <a:extLst>
              <a:ext uri="{FF2B5EF4-FFF2-40B4-BE49-F238E27FC236}">
                <a16:creationId xmlns:a16="http://schemas.microsoft.com/office/drawing/2014/main" id="{85E2AECC-5955-40E4-B98A-E452188A7A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/>
          <a:stretch/>
        </p:blipFill>
        <p:spPr>
          <a:xfrm>
            <a:off x="133491" y="163091"/>
            <a:ext cx="297310" cy="517946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1250C753-F175-4D66-9F17-440F656F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136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B56FA-6876-476F-B622-678513480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2391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03D95-6643-4F15-84B0-EC92F84D7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B5FA2-0A83-4AF4-81FC-EFC2AEB77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76A6EC-F253-4E68-9ADE-1BD81C519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C242E3-E42A-429D-A328-7C5B17DE2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C80F3EB-B3A8-4697-8BCD-EF34AB1EE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893523" y="3818731"/>
            <a:ext cx="4351338" cy="365125"/>
          </a:xfrm>
          <a:prstGeom prst="rect">
            <a:avLst/>
          </a:prstGeom>
        </p:spPr>
        <p:txBody>
          <a:bodyPr/>
          <a:lstStyle>
            <a:lvl1pPr algn="l">
              <a:defRPr sz="1050" i="1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836A14-61FD-4FA9-BA3A-EC3D3E689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6172" y="6356350"/>
            <a:ext cx="88762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CF751E4-A28D-470F-B393-A8907EC3218F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13" name="Picture 12" descr="A picture containing text, device, clipart&#10;&#10;Description automatically generated">
            <a:extLst>
              <a:ext uri="{FF2B5EF4-FFF2-40B4-BE49-F238E27FC236}">
                <a16:creationId xmlns:a16="http://schemas.microsoft.com/office/drawing/2014/main" id="{245EAD04-CB95-4B39-AB4F-5317EA9B60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/>
          <a:stretch/>
        </p:blipFill>
        <p:spPr>
          <a:xfrm>
            <a:off x="133491" y="163091"/>
            <a:ext cx="297310" cy="5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8040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6424D-96D2-425B-A478-5CFB49F3A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2016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4981B7-4855-42D7-A2F2-1E92F8B8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893523" y="3818731"/>
            <a:ext cx="4351338" cy="365125"/>
          </a:xfrm>
          <a:prstGeom prst="rect">
            <a:avLst/>
          </a:prstGeom>
        </p:spPr>
        <p:txBody>
          <a:bodyPr/>
          <a:lstStyle>
            <a:lvl1pPr algn="l">
              <a:defRPr sz="1050" i="1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692545-774D-4B41-99AC-9AB508C47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6172" y="6356350"/>
            <a:ext cx="88762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CF751E4-A28D-470F-B393-A8907EC3218F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9" name="Picture 8" descr="A picture containing text, device, clipart&#10;&#10;Description automatically generated">
            <a:extLst>
              <a:ext uri="{FF2B5EF4-FFF2-40B4-BE49-F238E27FC236}">
                <a16:creationId xmlns:a16="http://schemas.microsoft.com/office/drawing/2014/main" id="{816180A0-EDD9-453B-9DC4-16FB6E6627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/>
          <a:stretch/>
        </p:blipFill>
        <p:spPr>
          <a:xfrm>
            <a:off x="133491" y="163091"/>
            <a:ext cx="297310" cy="5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902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756B1-52DE-4912-A931-D1273734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893523" y="3818731"/>
            <a:ext cx="4351338" cy="365125"/>
          </a:xfrm>
          <a:prstGeom prst="rect">
            <a:avLst/>
          </a:prstGeom>
        </p:spPr>
        <p:txBody>
          <a:bodyPr/>
          <a:lstStyle>
            <a:lvl1pPr algn="l">
              <a:defRPr sz="1050" i="1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6880B-EEB0-4287-B9AB-54D3FBBD6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6172" y="6356350"/>
            <a:ext cx="88762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CF751E4-A28D-470F-B393-A8907EC3218F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8" name="Picture 7" descr="A picture containing text, device, clipart&#10;&#10;Description automatically generated">
            <a:extLst>
              <a:ext uri="{FF2B5EF4-FFF2-40B4-BE49-F238E27FC236}">
                <a16:creationId xmlns:a16="http://schemas.microsoft.com/office/drawing/2014/main" id="{94049205-4C56-4441-A03E-D1B1C64A94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/>
          <a:stretch/>
        </p:blipFill>
        <p:spPr>
          <a:xfrm>
            <a:off x="133491" y="163091"/>
            <a:ext cx="297310" cy="5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42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049EA-A5DD-423F-A4E9-4B243365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C8B6E-43C8-484F-8FBA-D5D321938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F7129-2774-450D-A522-E55EA8BAC0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76A567B-7B66-4E80-A4C1-AF02C8956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893523" y="3818731"/>
            <a:ext cx="4351338" cy="365125"/>
          </a:xfrm>
          <a:prstGeom prst="rect">
            <a:avLst/>
          </a:prstGeom>
        </p:spPr>
        <p:txBody>
          <a:bodyPr/>
          <a:lstStyle>
            <a:lvl1pPr algn="l">
              <a:defRPr sz="1050" i="1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A8F2010-F6AC-4204-8F23-30270D06D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6172" y="6356350"/>
            <a:ext cx="88762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CF751E4-A28D-470F-B393-A8907EC3218F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11" name="Picture 10" descr="A picture containing text, device, clipart&#10;&#10;Description automatically generated">
            <a:extLst>
              <a:ext uri="{FF2B5EF4-FFF2-40B4-BE49-F238E27FC236}">
                <a16:creationId xmlns:a16="http://schemas.microsoft.com/office/drawing/2014/main" id="{DCAC0BDC-9254-4031-A9CF-BD64645DDB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/>
          <a:stretch/>
        </p:blipFill>
        <p:spPr>
          <a:xfrm>
            <a:off x="133491" y="163091"/>
            <a:ext cx="297310" cy="5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114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A1A57-767D-44EF-808A-F90C24D1E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329C70-7420-4F5E-9656-994A12637C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845017-D6BC-4802-B410-FDB6281B9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592AAAB-AD17-4B2E-868C-02586FC03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893523" y="3818731"/>
            <a:ext cx="4351338" cy="365125"/>
          </a:xfrm>
          <a:prstGeom prst="rect">
            <a:avLst/>
          </a:prstGeom>
        </p:spPr>
        <p:txBody>
          <a:bodyPr/>
          <a:lstStyle>
            <a:lvl1pPr algn="l">
              <a:defRPr sz="1050" i="1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97EB796-F99A-40B8-A9E2-90A1C0FA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6172" y="6356350"/>
            <a:ext cx="88762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CF751E4-A28D-470F-B393-A8907EC3218F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11" name="Picture 10" descr="A picture containing text, device, clipart&#10;&#10;Description automatically generated">
            <a:extLst>
              <a:ext uri="{FF2B5EF4-FFF2-40B4-BE49-F238E27FC236}">
                <a16:creationId xmlns:a16="http://schemas.microsoft.com/office/drawing/2014/main" id="{1B6FCE4B-707D-47AC-BC2E-BB8B9CD0E5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/>
          <a:stretch/>
        </p:blipFill>
        <p:spPr>
          <a:xfrm>
            <a:off x="133491" y="163091"/>
            <a:ext cx="297310" cy="5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342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9E92B6-5939-4462-ABA4-D7EE1C286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87274E0-9F50-4253-916F-762612E9D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-1844459" y="3867795"/>
            <a:ext cx="4351338" cy="266998"/>
          </a:xfrm>
          <a:prstGeom prst="rect">
            <a:avLst/>
          </a:prstGeom>
        </p:spPr>
        <p:txBody>
          <a:bodyPr/>
          <a:lstStyle>
            <a:lvl1pPr algn="l">
              <a:defRPr sz="1050" i="1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84C7ED8-4771-4DFB-BC39-1DD3EECC7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66172" y="6356350"/>
            <a:ext cx="887627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CF751E4-A28D-470F-B393-A8907EC3218F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674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anais-raves-salsifis.ch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eros-ordinaires.ch/documentaire-neuchate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dopera.ch/&#233;v&#232;nement/opera-bouffebouffe-3/?instance_id=516" TargetMode="External"/><Relationship Id="rId2" Type="http://schemas.openxmlformats.org/officeDocument/2006/relationships/hyperlink" Target="https://pascalrumbeli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80DA-2F7A-468B-9969-616C445403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b="1" dirty="0"/>
              <a:t>Assemblée Générale</a:t>
            </a:r>
            <a:endParaRPr lang="en-GB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BADDF6-85F4-4D58-80CF-D828C7D8C1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/>
              <a:t>Association Panais, Raves &amp; Salsifis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347D1DE-FF18-42EC-BCE9-4BFE18B08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4454" y="5997103"/>
            <a:ext cx="4631723" cy="365125"/>
          </a:xfrm>
          <a:prstGeom prst="rect">
            <a:avLst/>
          </a:prstGeom>
        </p:spPr>
        <p:txBody>
          <a:bodyPr/>
          <a:lstStyle>
            <a:lvl1pPr algn="r">
              <a:defRPr sz="20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GB" dirty="0"/>
              <a:t>Karen Dijkstra – Janvier 2022</a:t>
            </a:r>
          </a:p>
        </p:txBody>
      </p:sp>
    </p:spTree>
    <p:extLst>
      <p:ext uri="{BB962C8B-B14F-4D97-AF65-F5344CB8AC3E}">
        <p14:creationId xmlns:p14="http://schemas.microsoft.com/office/powerpoint/2010/main" val="4133005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52C91A-4EDE-4051-AEFD-EA3E960D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err="1"/>
              <a:t>APaRSa</a:t>
            </a:r>
            <a:r>
              <a:rPr lang="fr-CH" dirty="0"/>
              <a:t> | Assemblée Générale | Janvier 2022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3F093-3DF3-4834-A176-AE81B56D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751E4-A28D-470F-B393-A8907EC3218F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FBCF81A-9975-445C-8E1F-AAD5855D7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Divers et propositions individuelles</a:t>
            </a:r>
            <a:br>
              <a:rPr lang="en-GB" dirty="0"/>
            </a:br>
            <a:endParaRPr lang="en-GB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C958F9E6-D467-4716-A0FE-A2D48CA5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122141" cy="4351338"/>
          </a:xfrm>
        </p:spPr>
        <p:txBody>
          <a:bodyPr/>
          <a:lstStyle/>
          <a:p>
            <a:r>
              <a:rPr lang="fr-CH" dirty="0"/>
              <a:t>A vous la parole…</a:t>
            </a:r>
            <a:endParaRPr lang="en-GB" dirty="0"/>
          </a:p>
        </p:txBody>
      </p:sp>
      <p:pic>
        <p:nvPicPr>
          <p:cNvPr id="21" name="Graphic 20" descr="Person with idea outline">
            <a:extLst>
              <a:ext uri="{FF2B5EF4-FFF2-40B4-BE49-F238E27FC236}">
                <a16:creationId xmlns:a16="http://schemas.microsoft.com/office/drawing/2014/main" id="{1940854C-C3BA-4C27-A01D-3BB6A5249F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64543" y="1359244"/>
            <a:ext cx="5245442" cy="524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28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88EC-AE6D-4163-8F4F-A9F4192A3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118"/>
          </a:xfrm>
          <a:prstGeom prst="rect">
            <a:avLst/>
          </a:prstGeom>
        </p:spPr>
        <p:txBody>
          <a:bodyPr/>
          <a:lstStyle/>
          <a:p>
            <a:r>
              <a:rPr lang="fr-CH" b="1" dirty="0"/>
              <a:t>Bienvenue à notre 1</a:t>
            </a:r>
            <a:r>
              <a:rPr lang="fr-CH" b="1" baseline="30000" dirty="0"/>
              <a:t>ère</a:t>
            </a:r>
            <a:r>
              <a:rPr lang="fr-CH" b="1" dirty="0"/>
              <a:t> Assemblée Générale !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95C5B-37F5-4F94-9620-8B3685398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H" dirty="0"/>
              <a:t>Approbation de l’ordre du jour </a:t>
            </a:r>
          </a:p>
          <a:p>
            <a:pPr marL="514350" indent="-514350">
              <a:buFont typeface="+mj-lt"/>
              <a:buAutoNum type="arabicPeriod"/>
            </a:pPr>
            <a:r>
              <a:rPr lang="fr-CH" dirty="0"/>
              <a:t>Rapport de la Vice-Présidente sur l’année 2021 </a:t>
            </a:r>
          </a:p>
          <a:p>
            <a:pPr marL="514350" indent="-514350">
              <a:buFont typeface="+mj-lt"/>
              <a:buAutoNum type="arabicPeriod"/>
            </a:pPr>
            <a:r>
              <a:rPr lang="fr-CH" dirty="0"/>
              <a:t>Rapport de la Trésorière </a:t>
            </a:r>
          </a:p>
          <a:p>
            <a:pPr marL="514350" indent="-514350">
              <a:buFont typeface="+mj-lt"/>
              <a:buAutoNum type="arabicPeriod"/>
            </a:pPr>
            <a:r>
              <a:rPr lang="fr-CH" dirty="0"/>
              <a:t>Décharge au comité sur sa gestion et adoption des comptes </a:t>
            </a:r>
          </a:p>
          <a:p>
            <a:pPr marL="514350" indent="-514350">
              <a:buFont typeface="+mj-lt"/>
              <a:buAutoNum type="arabicPeriod"/>
            </a:pPr>
            <a:r>
              <a:rPr lang="fr-CH" dirty="0"/>
              <a:t>Élection/Réélection des membres du Comité </a:t>
            </a:r>
          </a:p>
          <a:p>
            <a:pPr marL="514350" indent="-514350">
              <a:buFont typeface="+mj-lt"/>
              <a:buAutoNum type="arabicPeriod"/>
            </a:pPr>
            <a:r>
              <a:rPr lang="fr-CH" dirty="0"/>
              <a:t>Élection des vérificateurs de comptes </a:t>
            </a:r>
          </a:p>
          <a:p>
            <a:pPr marL="514350" indent="-514350">
              <a:buFont typeface="+mj-lt"/>
              <a:buAutoNum type="arabicPeriod"/>
            </a:pPr>
            <a:r>
              <a:rPr lang="fr-CH" dirty="0"/>
              <a:t>Programme des activités 2022 (&amp; 2023)</a:t>
            </a:r>
          </a:p>
          <a:p>
            <a:pPr marL="514350" indent="-514350">
              <a:buFont typeface="+mj-lt"/>
              <a:buAutoNum type="arabicPeriod"/>
            </a:pPr>
            <a:r>
              <a:rPr lang="fr-CH" dirty="0"/>
              <a:t>Divers et propositions individuelles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CA2549-717C-4A24-9168-E2C4EFD9C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err="1"/>
              <a:t>APaRSa</a:t>
            </a:r>
            <a:r>
              <a:rPr lang="fr-CH" dirty="0"/>
              <a:t> | Assemblée Générale | Janvier 2022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7D02EF-86EB-474E-B84A-4BBAED337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751E4-A28D-470F-B393-A8907EC3218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06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FC1D52-5E19-47D8-8817-E239D5C75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L'assemblée constitutive à eu lieu le 20 mai 2021 à Sergey.</a:t>
            </a:r>
          </a:p>
          <a:p>
            <a:r>
              <a:rPr lang="fr-CH" dirty="0"/>
              <a:t>Les statuts ont été validés et signés le même jour.</a:t>
            </a:r>
          </a:p>
          <a:p>
            <a:r>
              <a:rPr lang="fr-CH" dirty="0"/>
              <a:t>Le site Internet </a:t>
            </a:r>
            <a:r>
              <a:rPr lang="fr-CH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https://panais-raves-salsifis.ch/</a:t>
            </a:r>
            <a:r>
              <a:rPr lang="fr-CH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fr-CH" dirty="0"/>
              <a:t>vous informe.</a:t>
            </a:r>
          </a:p>
          <a:p>
            <a:r>
              <a:rPr lang="fr-CH" dirty="0"/>
              <a:t>Le premier spectacle "On a eu été plus mal" a fait un carton en juin.</a:t>
            </a:r>
          </a:p>
          <a:p>
            <a:r>
              <a:rPr lang="fr-CH" dirty="0"/>
              <a:t>Le charme des "</a:t>
            </a:r>
            <a:r>
              <a:rPr lang="fr-CH" dirty="0" err="1"/>
              <a:t>Souricieuses</a:t>
            </a:r>
            <a:r>
              <a:rPr lang="fr-CH" dirty="0"/>
              <a:t>" a opéré lors d'une soirée d'octobre.</a:t>
            </a:r>
          </a:p>
          <a:p>
            <a:r>
              <a:rPr lang="fr-CH" dirty="0"/>
              <a:t>L'objectif de l'association est de travailler en mode projet/événement.</a:t>
            </a:r>
          </a:p>
          <a:p>
            <a:r>
              <a:rPr lang="fr-CH" dirty="0"/>
              <a:t>Comité ou membre, même combat! Seules les responsabilités changent </a:t>
            </a:r>
            <a:r>
              <a:rPr lang="fr-CH" dirty="0">
                <a:solidFill>
                  <a:schemeClr val="tx1">
                    <a:lumMod val="65000"/>
                  </a:schemeClr>
                </a:solidFill>
              </a:rPr>
              <a:t>(plus de détails lors de l'élection des membres du comité).</a:t>
            </a:r>
            <a:endParaRPr lang="en-GB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70CC50-4A51-4776-9866-0E0CEE81D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78991-0698-4F95-9909-8D02D155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751E4-A28D-470F-B393-A8907EC3218F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50B92C4-E751-4E32-B4AD-2642EEBD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Rapport de la Vice-Présidente sur l’année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64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FC1D52-5E19-47D8-8817-E239D5C75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Trésorière actuelle: Sophie </a:t>
            </a:r>
            <a:r>
              <a:rPr lang="fr-CH" dirty="0" err="1"/>
              <a:t>Bujard</a:t>
            </a:r>
            <a:r>
              <a:rPr lang="fr-CH" dirty="0"/>
              <a:t>.</a:t>
            </a:r>
          </a:p>
          <a:p>
            <a:r>
              <a:rPr lang="fr-CH" dirty="0"/>
              <a:t>Exercice comptable: Janvier – Décembre 2021.</a:t>
            </a:r>
          </a:p>
          <a:p>
            <a:r>
              <a:rPr lang="fr-CH" dirty="0"/>
              <a:t>Etat des comptes: Chiffres noirs ;-).</a:t>
            </a:r>
          </a:p>
          <a:p>
            <a:r>
              <a:rPr lang="fr-CH" dirty="0"/>
              <a:t>Planification du budget 2022: Le budget 2022 sera effectué à la fin Q1 2022.</a:t>
            </a:r>
            <a:endParaRPr lang="en-GB" dirty="0"/>
          </a:p>
          <a:p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70CC50-4A51-4776-9866-0E0CEE81D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78991-0698-4F95-9909-8D02D155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751E4-A28D-470F-B393-A8907EC3218F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50B92C4-E751-4E32-B4AD-2642EEBD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Rapport de la Trésorière </a:t>
            </a:r>
          </a:p>
        </p:txBody>
      </p:sp>
    </p:spTree>
    <p:extLst>
      <p:ext uri="{BB962C8B-B14F-4D97-AF65-F5344CB8AC3E}">
        <p14:creationId xmlns:p14="http://schemas.microsoft.com/office/powerpoint/2010/main" val="344500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F5A419-AA42-488D-8D89-FBB1249A3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Spécialité de la séance d'aujourd'hui: validation des comptes avant la vérification de ces derniers.</a:t>
            </a:r>
          </a:p>
          <a:p>
            <a:r>
              <a:rPr lang="fr-CH" dirty="0"/>
              <a:t>Raison: aucun vérificateur de compte n'est désigné à ce jour.</a:t>
            </a:r>
            <a:endParaRPr lang="en-GB" dirty="0"/>
          </a:p>
          <a:p>
            <a:r>
              <a:rPr lang="en-GB" dirty="0" err="1"/>
              <a:t>Vérification</a:t>
            </a:r>
            <a:r>
              <a:rPr lang="en-GB" dirty="0"/>
              <a:t> à </a:t>
            </a:r>
            <a:r>
              <a:rPr lang="en-GB" dirty="0" err="1"/>
              <a:t>effectuer</a:t>
            </a:r>
            <a:r>
              <a:rPr lang="en-GB" dirty="0"/>
              <a:t> </a:t>
            </a:r>
            <a:r>
              <a:rPr lang="en-GB" dirty="0" err="1"/>
              <a:t>d'ici</a:t>
            </a:r>
            <a:r>
              <a:rPr lang="en-GB" dirty="0"/>
              <a:t> fin Q1.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cas</a:t>
            </a:r>
            <a:r>
              <a:rPr lang="en-GB" dirty="0"/>
              <a:t> de </a:t>
            </a:r>
            <a:r>
              <a:rPr lang="en-GB" dirty="0" err="1"/>
              <a:t>besoin</a:t>
            </a:r>
            <a:r>
              <a:rPr lang="en-GB" dirty="0"/>
              <a:t>, </a:t>
            </a:r>
            <a:r>
              <a:rPr lang="en-GB" dirty="0" err="1"/>
              <a:t>une</a:t>
            </a:r>
            <a:r>
              <a:rPr lang="en-GB" dirty="0"/>
              <a:t> séance extraordinaire sera </a:t>
            </a:r>
            <a:r>
              <a:rPr lang="en-GB" dirty="0" err="1"/>
              <a:t>planifiée</a:t>
            </a:r>
            <a:r>
              <a:rPr lang="en-GB" dirty="0"/>
              <a:t>.</a:t>
            </a:r>
            <a:endParaRPr lang="fr-CH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DE8D77-BA6B-4064-AE71-422327CD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4A4E6-4024-4A2F-98FE-11C38C2D3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751E4-A28D-470F-B393-A8907EC3218F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FE65D4E-D14B-48B7-8E50-AF41DD15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Décharge au comité et adoption des comptes </a:t>
            </a:r>
            <a:br>
              <a:rPr lang="fr-CH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08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79949-91BC-4E7A-B921-9BA920715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Élection/Réélection des membres du Comité </a:t>
            </a:r>
            <a:br>
              <a:rPr lang="fr-CH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105AA-6862-415C-AE8E-AA5A84F71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93626"/>
          </a:xfrm>
        </p:spPr>
        <p:txBody>
          <a:bodyPr/>
          <a:lstStyle/>
          <a:p>
            <a:r>
              <a:rPr lang="fr-CH" dirty="0"/>
              <a:t>Composition 2021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EDB91-1BD0-4791-8A03-B54FC7E01C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CH" dirty="0"/>
              <a:t>Président: David</a:t>
            </a:r>
          </a:p>
          <a:p>
            <a:r>
              <a:rPr lang="fr-CH" dirty="0"/>
              <a:t>Secrétaire: Virginie</a:t>
            </a:r>
          </a:p>
          <a:p>
            <a:r>
              <a:rPr lang="fr-CH" dirty="0"/>
              <a:t>Trésorière: Sophie</a:t>
            </a:r>
          </a:p>
          <a:p>
            <a:r>
              <a:rPr lang="fr-CH" dirty="0">
                <a:solidFill>
                  <a:schemeClr val="tx1">
                    <a:lumMod val="75000"/>
                  </a:schemeClr>
                </a:solidFill>
              </a:rPr>
              <a:t>Vice-Présidente: Karen</a:t>
            </a:r>
          </a:p>
          <a:p>
            <a:r>
              <a:rPr lang="fr-CH" dirty="0">
                <a:solidFill>
                  <a:schemeClr val="tx1">
                    <a:lumMod val="75000"/>
                  </a:schemeClr>
                </a:solidFill>
              </a:rPr>
              <a:t>Trésorière suppléante: Latifa</a:t>
            </a:r>
          </a:p>
          <a:p>
            <a:r>
              <a:rPr lang="fr-CH" dirty="0">
                <a:solidFill>
                  <a:schemeClr val="tx1">
                    <a:lumMod val="75000"/>
                  </a:schemeClr>
                </a:solidFill>
              </a:rPr>
              <a:t>Autres membres du comité: Boris, Marie, Mario, Monique, Thierry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7B93BC-7137-4730-822B-E72275F85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93626"/>
          </a:xfrm>
        </p:spPr>
        <p:txBody>
          <a:bodyPr/>
          <a:lstStyle/>
          <a:p>
            <a:r>
              <a:rPr lang="fr-CH" dirty="0"/>
              <a:t>Points de discussion pour 2022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521C8F-FFAC-4A1D-932D-8177F1C3DB6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fr-CH" dirty="0"/>
              <a:t>Nombre des membres du comité équivalent à aujourd'hui ou réduit?</a:t>
            </a:r>
          </a:p>
          <a:p>
            <a:r>
              <a:rPr lang="fr-CH" dirty="0"/>
              <a:t>Rappel: méthode de travail par projet.</a:t>
            </a:r>
          </a:p>
          <a:p>
            <a:r>
              <a:rPr lang="fr-CH" dirty="0"/>
              <a:t>Tous les membres qui le souhaitent sont intégrés dans les projets.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324F504-E726-4B4F-B8EE-B18934119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342894E-821E-42C5-95BF-E9B9A9A3A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751E4-A28D-470F-B393-A8907EC3218F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90D525-CC3E-455E-9DBD-B45AD9E86E33}"/>
              </a:ext>
            </a:extLst>
          </p:cNvPr>
          <p:cNvCxnSpPr>
            <a:cxnSpLocks/>
          </p:cNvCxnSpPr>
          <p:nvPr/>
        </p:nvCxnSpPr>
        <p:spPr>
          <a:xfrm>
            <a:off x="914400" y="2218038"/>
            <a:ext cx="4862384" cy="0"/>
          </a:xfrm>
          <a:prstGeom prst="line">
            <a:avLst/>
          </a:prstGeom>
          <a:ln w="1905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2712473-BBCE-4D49-8712-5E4A4B37BED1}"/>
              </a:ext>
            </a:extLst>
          </p:cNvPr>
          <p:cNvCxnSpPr>
            <a:cxnSpLocks/>
          </p:cNvCxnSpPr>
          <p:nvPr/>
        </p:nvCxnSpPr>
        <p:spPr>
          <a:xfrm>
            <a:off x="6268995" y="2218038"/>
            <a:ext cx="4862384" cy="0"/>
          </a:xfrm>
          <a:prstGeom prst="line">
            <a:avLst/>
          </a:prstGeom>
          <a:ln w="1905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236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84BD06-E5C1-4B65-B4CC-2FAB7F310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b="1" dirty="0"/>
              <a:t>Cahier des charges</a:t>
            </a:r>
            <a:r>
              <a:rPr lang="fr-CH" dirty="0"/>
              <a:t>:</a:t>
            </a:r>
          </a:p>
          <a:p>
            <a:pPr marL="0" indent="0">
              <a:buNone/>
            </a:pPr>
            <a:endParaRPr lang="fr-CH" dirty="0"/>
          </a:p>
          <a:p>
            <a:r>
              <a:rPr lang="fr-CH" dirty="0"/>
              <a:t>Les deux vérificateurs des comptes s'engagent à participer à la vérification des comptes une fois par années avant l'Assemblée Générale.</a:t>
            </a:r>
          </a:p>
          <a:p>
            <a:r>
              <a:rPr lang="fr-CH" dirty="0"/>
              <a:t>En cas d'empêchement, les vérificateurs suppléants sont avisés dans les meilleures délais.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62A007-F97A-4503-AC15-914DA66B8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ABC83-962F-4E34-A9EB-704288BC5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751E4-A28D-470F-B393-A8907EC3218F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4B085E9-9F14-4423-B4BB-EAB77F137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Élection des vérificateurs de comptes </a:t>
            </a:r>
            <a:br>
              <a:rPr lang="fr-CH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251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ECAA20-3F91-4FAC-BE83-A42B70167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dirty="0"/>
              <a:t>Avril : Allumage du four à pain pour les villageois</a:t>
            </a:r>
          </a:p>
          <a:p>
            <a:r>
              <a:rPr lang="fr-CH" dirty="0"/>
              <a:t>Juin : </a:t>
            </a:r>
            <a:r>
              <a:rPr lang="fr-CH"/>
              <a:t>Vide-grenier</a:t>
            </a:r>
            <a:r>
              <a:rPr lang="fr-CH" dirty="0"/>
              <a:t> avec animations enfants ou autre </a:t>
            </a:r>
          </a:p>
          <a:p>
            <a:r>
              <a:rPr lang="fr-CH" dirty="0"/>
              <a:t>Septembre : Projection de films en lien avec le développement durable  </a:t>
            </a:r>
            <a:r>
              <a:rPr lang="fr-CH" dirty="0">
                <a:solidFill>
                  <a:schemeClr val="tx1">
                    <a:lumMod val="65000"/>
                  </a:schemeClr>
                </a:solidFill>
              </a:rPr>
              <a:t>(trailer du dernier documentaire de l’Association Héros Ordinaires: </a:t>
            </a:r>
            <a:r>
              <a:rPr lang="fr-CH" dirty="0">
                <a:solidFill>
                  <a:schemeClr val="tx1">
                    <a:lumMod val="6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https://heros-ordinaires.ch/documentaire-neuchatel/</a:t>
            </a:r>
            <a:r>
              <a:rPr lang="fr-CH" dirty="0">
                <a:solidFill>
                  <a:schemeClr val="tx1">
                    <a:lumMod val="65000"/>
                  </a:schemeClr>
                </a:solidFill>
              </a:rPr>
              <a:t>) </a:t>
            </a:r>
          </a:p>
          <a:p>
            <a:r>
              <a:rPr lang="fr-CH" dirty="0"/>
              <a:t>Fin de l’année : liberté de faire des choses plus intimistes si l’envie et l’énergie sont présentes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5E219F-3B13-42DC-AAEF-5924DD0EF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DEC5D-E8FB-43DF-B378-FB2CC8260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751E4-A28D-470F-B393-A8907EC3218F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30348EC-6241-4D84-A438-ECAAA7788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Programme des activités 2022 </a:t>
            </a:r>
            <a:br>
              <a:rPr lang="fr-CH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975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ECAA20-3F91-4FAC-BE83-A42B70167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dirty="0"/>
              <a:t>Exposition autour du livre avec Pascal </a:t>
            </a:r>
            <a:r>
              <a:rPr lang="fr-CH" dirty="0" err="1"/>
              <a:t>Rümbeli</a:t>
            </a:r>
            <a:r>
              <a:rPr lang="fr-CH" dirty="0"/>
              <a:t>, créateur de livres </a:t>
            </a:r>
            <a:r>
              <a:rPr lang="fr-CH" dirty="0" err="1"/>
              <a:t>yverdonnois</a:t>
            </a:r>
            <a:r>
              <a:rPr lang="fr-CH" dirty="0"/>
              <a:t>, et </a:t>
            </a:r>
            <a:r>
              <a:rPr lang="fr-CH" dirty="0" err="1"/>
              <a:t>Iphée</a:t>
            </a:r>
            <a:r>
              <a:rPr lang="fr-CH" dirty="0"/>
              <a:t>, artiste vaudoise </a:t>
            </a:r>
          </a:p>
          <a:p>
            <a:pPr marL="182563" indent="0">
              <a:buNone/>
            </a:pPr>
            <a:r>
              <a:rPr lang="fr-CH" dirty="0">
                <a:solidFill>
                  <a:schemeClr val="tx1">
                    <a:lumMod val="65000"/>
                  </a:schemeClr>
                </a:solidFill>
              </a:rPr>
              <a:t>(</a:t>
            </a:r>
            <a:r>
              <a:rPr lang="fr-CH" dirty="0">
                <a:solidFill>
                  <a:schemeClr val="tx1">
                    <a:lumMod val="6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https://pascalrumbeli.com</a:t>
            </a:r>
            <a:r>
              <a:rPr lang="fr-CH" dirty="0">
                <a:solidFill>
                  <a:schemeClr val="tx1">
                    <a:lumMod val="65000"/>
                  </a:schemeClr>
                </a:solidFill>
              </a:rPr>
              <a:t>) </a:t>
            </a:r>
          </a:p>
          <a:p>
            <a:endParaRPr lang="fr-CH" dirty="0"/>
          </a:p>
          <a:p>
            <a:r>
              <a:rPr lang="fr-CH" dirty="0"/>
              <a:t>Opéra </a:t>
            </a:r>
            <a:r>
              <a:rPr lang="fr-CH" dirty="0" err="1"/>
              <a:t>bouffe’bouffe'bouffe</a:t>
            </a:r>
            <a:r>
              <a:rPr lang="fr-CH" dirty="0"/>
              <a:t> avec la troupe </a:t>
            </a:r>
            <a:r>
              <a:rPr lang="fr-CH" dirty="0" err="1"/>
              <a:t>Ad’Opéra</a:t>
            </a:r>
            <a:r>
              <a:rPr lang="fr-CH" dirty="0"/>
              <a:t> - plaisances </a:t>
            </a:r>
            <a:r>
              <a:rPr lang="fr-CH" dirty="0" err="1"/>
              <a:t>gastromusicales</a:t>
            </a:r>
            <a:r>
              <a:rPr lang="fr-CH" dirty="0"/>
              <a:t> </a:t>
            </a:r>
          </a:p>
          <a:p>
            <a:pPr marL="182563" indent="0">
              <a:buNone/>
            </a:pPr>
            <a:r>
              <a:rPr lang="fr-CH" dirty="0">
                <a:solidFill>
                  <a:schemeClr val="tx1">
                    <a:lumMod val="65000"/>
                  </a:schemeClr>
                </a:solidFill>
              </a:rPr>
              <a:t>(</a:t>
            </a:r>
            <a:r>
              <a:rPr lang="fr-CH" dirty="0">
                <a:solidFill>
                  <a:schemeClr val="tx1">
                    <a:lumMod val="6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https://adopera.ch/évènement/opera-bouffebouffe-3/?</a:t>
            </a:r>
            <a:r>
              <a:rPr lang="fr-CH" dirty="0" err="1">
                <a:solidFill>
                  <a:schemeClr val="tx1">
                    <a:lumMod val="6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instance_id</a:t>
            </a:r>
            <a:r>
              <a:rPr lang="fr-CH" dirty="0">
                <a:solidFill>
                  <a:schemeClr val="tx1">
                    <a:lumMod val="6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=516</a:t>
            </a:r>
            <a:r>
              <a:rPr lang="fr-CH" dirty="0">
                <a:solidFill>
                  <a:schemeClr val="tx1">
                    <a:lumMod val="65000"/>
                  </a:schemeClr>
                </a:solidFill>
              </a:rPr>
              <a:t>)</a:t>
            </a:r>
            <a:endParaRPr lang="en-GB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5E219F-3B13-42DC-AAEF-5924DD0EF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APaRSa | Assemblée Générale | Janvier 2022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DEC5D-E8FB-43DF-B378-FB2CC8260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751E4-A28D-470F-B393-A8907EC3218F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30348EC-6241-4D84-A438-ECAAA7788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Ce qui nous attend déjà en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142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602</Words>
  <Application>Microsoft Macintosh PowerPoint</Application>
  <PresentationFormat>Grand écran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Assemblée Générale</vt:lpstr>
      <vt:lpstr>Bienvenue à notre 1ère Assemblée Générale !</vt:lpstr>
      <vt:lpstr>Rapport de la Vice-Présidente sur l’année 2021</vt:lpstr>
      <vt:lpstr>Rapport de la Trésorière </vt:lpstr>
      <vt:lpstr>Décharge au comité et adoption des comptes  </vt:lpstr>
      <vt:lpstr>Élection/Réélection des membres du Comité  </vt:lpstr>
      <vt:lpstr>Élection des vérificateurs de comptes  </vt:lpstr>
      <vt:lpstr>Programme des activités 2022  </vt:lpstr>
      <vt:lpstr>Ce qui nous attend déjà en 2023</vt:lpstr>
      <vt:lpstr>Divers et propositions individuelles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Dijkstra Karen, B2B-COO</dc:creator>
  <cp:lastModifiedBy>Dijkstra, Karen</cp:lastModifiedBy>
  <cp:revision>17</cp:revision>
  <dcterms:created xsi:type="dcterms:W3CDTF">2022-01-17T12:58:11Z</dcterms:created>
  <dcterms:modified xsi:type="dcterms:W3CDTF">2023-03-12T11:26:51Z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e1fccfb-80ca-4fe1-a574-1516544edb53_Enabled">
    <vt:lpwstr>true</vt:lpwstr>
  </property>
  <property fmtid="{D5CDD505-2E9C-101B-9397-08002B2CF9AE}" pid="3" name="MSIP_Label_2e1fccfb-80ca-4fe1-a574-1516544edb53_SetDate">
    <vt:lpwstr>2022-01-21T09:00:29Z</vt:lpwstr>
  </property>
  <property fmtid="{D5CDD505-2E9C-101B-9397-08002B2CF9AE}" pid="4" name="MSIP_Label_2e1fccfb-80ca-4fe1-a574-1516544edb53_Method">
    <vt:lpwstr>Standard</vt:lpwstr>
  </property>
  <property fmtid="{D5CDD505-2E9C-101B-9397-08002B2CF9AE}" pid="5" name="MSIP_Label_2e1fccfb-80ca-4fe1-a574-1516544edb53_Name">
    <vt:lpwstr>C2 Internal</vt:lpwstr>
  </property>
  <property fmtid="{D5CDD505-2E9C-101B-9397-08002B2CF9AE}" pid="6" name="MSIP_Label_2e1fccfb-80ca-4fe1-a574-1516544edb53_SiteId">
    <vt:lpwstr>364e5b87-c1c7-420d-9bee-c35d19b557a1</vt:lpwstr>
  </property>
  <property fmtid="{D5CDD505-2E9C-101B-9397-08002B2CF9AE}" pid="7" name="MSIP_Label_2e1fccfb-80ca-4fe1-a574-1516544edb53_ActionId">
    <vt:lpwstr>3ccddf1e-d599-43f4-bc54-3003c81f6383</vt:lpwstr>
  </property>
  <property fmtid="{D5CDD505-2E9C-101B-9397-08002B2CF9AE}" pid="8" name="MSIP_Label_2e1fccfb-80ca-4fe1-a574-1516544edb53_ContentBits">
    <vt:lpwstr>0</vt:lpwstr>
  </property>
  <property fmtid="{D5CDD505-2E9C-101B-9397-08002B2CF9AE}" pid="9" name="Sensitivity">
    <vt:lpwstr>C2 General</vt:lpwstr>
  </property>
</Properties>
</file>